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5" r:id="rId4"/>
    <p:sldId id="286" r:id="rId5"/>
    <p:sldId id="292" r:id="rId6"/>
    <p:sldId id="293" r:id="rId7"/>
    <p:sldId id="294" r:id="rId8"/>
    <p:sldId id="295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Brunton" initials="kB" lastIdx="1" clrIdx="0">
    <p:extLst>
      <p:ext uri="{19B8F6BF-5375-455C-9EA6-DF929625EA0E}">
        <p15:presenceInfo xmlns:p15="http://schemas.microsoft.com/office/powerpoint/2012/main" userId="d65ca91db3e488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7EEE-FE1A-406C-B89C-A38CABC4E0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24C2BA-41F5-4997-96D5-4065475EB1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6A433-7284-47D4-94BA-190EBB41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CAEF2-85D9-45F0-BF2C-FD84FCF90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7B899-C575-42DB-9773-0F21F774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815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B2DDA-D7C2-4466-B1E2-3231E4EC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F57F6-1A51-48B7-A20E-E7185AFD8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21A6-BC46-4C5D-8B85-48597E1C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9197F-2FBC-4A9A-9178-7A8A62B4E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41A05-F3EC-4B2A-BC8E-A5C58D54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8560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F0AF70-DEE4-434A-BE44-38B066598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9FD5D3-571A-4A21-A554-EC743DD427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9E3C9-6CA5-4CC2-ACA9-EC0DC4ABF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C98DD-5584-4088-BA08-B48BD2C24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B3DCC-D0A2-4664-9061-5DAB9276B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404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AE04-12FD-472F-A094-B2312189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B1D14-09A8-4617-B612-63CA78720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3CE50-16CE-4649-B7DF-40E028085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E7904-2E8F-4192-AF5E-62362E57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DBFC4-7A15-47DC-96B1-DAFC2F53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26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CA217-969C-4783-B18D-CB388052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75179-6ED7-4150-9E70-AEDA63A9A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66F6-6F40-4701-ABA3-D9EC64F0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4E2ED-FA4B-4192-9B1B-9E9DB3757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C0D4A-CEB5-4026-8F06-193E163B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66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ADFB3-CB5B-4E4D-B5D2-F4B0A326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CB01C-76F2-4721-8EEF-8110F0E2E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375CD-71AF-4D17-9A59-048DB20E0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3A034-AAF9-4626-B855-09176040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8298BB-33BB-4540-AB0A-CAEFB25F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43F2C-744B-4EE3-84F3-CDBB1B7D4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DC1C-A33A-4518-8EF0-C4DB126A8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C38B1-4EF0-49EE-818D-52C8B4FC4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66DF6-99C4-40F0-964F-3E4E7ABDB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2640AE-D5AC-421D-9745-B76580A439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9F8D5-C7C8-4497-91E7-AD0A74597C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BB5933-7F4C-4224-8B35-37644CC24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C59533-0D7B-4EC3-B74E-7C39EBA45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3A50E1-AEB6-4517-A578-C5F60CCB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12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478E0-E243-4D1F-AAF3-9A0F6A81C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9A90C2-6EA9-4E76-A278-902D123B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EC5A4-62E9-4F16-81CF-D767DAAB2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709564-3629-4DB1-A589-A2A23767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99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CA14E8-7BD0-41E2-B12F-3A449679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E182E6-F435-4CF7-A51D-0B302CE7C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4F4135-BD31-4AEC-AE32-CF23A745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626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1CE55-F3BA-47D8-A416-CE7373ED1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90DAD-247F-4A4F-AB41-094E639003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382D97-1265-41E9-8A42-CF8CE2670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B14FBF-492D-4F52-A02C-DE9BFE77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F57FE2-442C-4C2A-AA26-FB09F2470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F2F84-16C4-48AF-A20D-2FDBE7BB9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91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107C9-D9CC-4E6E-8220-3B0729856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DDE2B-8F5B-4FFF-A845-A1D74FEE65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D6A32F-B708-44C1-83B3-1DAAB9D7A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96D8A1-FFEF-46C6-AEBB-CEDE2716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7D47D4-96B3-4C0C-8164-2D0738F1B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9D1E8-FBDB-4C52-B6A6-883883D5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43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C326-94E5-4C47-A16E-CCED11DC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4EACD-FAC8-411B-BDB0-710833DD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D7E1A-780A-414C-8FFE-B01283763E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4FA5A-6F6E-420F-AA63-0E0807C484C7}" type="datetimeFigureOut">
              <a:rPr lang="en-GB" smtClean="0"/>
              <a:t>28/02/2021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5F467-1819-4CF0-B465-11EB95124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75785-28B4-4C7C-8E7D-5A651F678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CA0BE-52B4-41E1-8D13-9837E08827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921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cksters.com/history/maya/religion_and_mythology.php" TargetMode="External"/><Relationship Id="rId2" Type="http://schemas.openxmlformats.org/officeDocument/2006/relationships/hyperlink" Target="https://www.mayaarchaeologist.co.uk/school-resources/maya-world/maya-gods-and-goddesses/#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kfindout.com/uk/history/mayans/mayan-gods/" TargetMode="External"/><Relationship Id="rId4" Type="http://schemas.openxmlformats.org/officeDocument/2006/relationships/hyperlink" Target="http://the-maya.eu/MayaForKids/mayan-gods-and-goddesses-for-kids#:~:text=Mayan%20gods%20and%20goddesses%20for%20Kids%201%20Mayan,at%20the%20famous%20Mayan%20...%20More%20items...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6918B-762B-4CB0-A782-5E31AF4F0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2475" y="314325"/>
            <a:ext cx="9144000" cy="1062038"/>
          </a:xfrm>
        </p:spPr>
        <p:txBody>
          <a:bodyPr/>
          <a:lstStyle/>
          <a:p>
            <a:r>
              <a:rPr lang="en-GB" u="sng" dirty="0">
                <a:latin typeface="Twinkl" pitchFamily="2" charset="0"/>
              </a:rPr>
              <a:t>Wednesday 3</a:t>
            </a:r>
            <a:r>
              <a:rPr lang="en-GB" u="sng" baseline="30000" dirty="0">
                <a:latin typeface="Twinkl" pitchFamily="2" charset="0"/>
              </a:rPr>
              <a:t>rd</a:t>
            </a:r>
            <a:r>
              <a:rPr lang="en-GB" u="sng" dirty="0">
                <a:latin typeface="Twinkl" pitchFamily="2" charset="0"/>
              </a:rPr>
              <a:t> March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5125F-1048-42FC-88CA-F58B97FA4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743075"/>
            <a:ext cx="9144000" cy="4800600"/>
          </a:xfrm>
        </p:spPr>
        <p:txBody>
          <a:bodyPr>
            <a:normAutofit/>
          </a:bodyPr>
          <a:lstStyle/>
          <a:p>
            <a:pPr algn="l"/>
            <a:r>
              <a:rPr lang="en-GB" sz="2800" u="sng" dirty="0">
                <a:solidFill>
                  <a:srgbClr val="7030A0"/>
                </a:solidFill>
                <a:latin typeface="Twinkl" pitchFamily="2" charset="0"/>
              </a:rPr>
              <a:t>Learning Intentions:</a:t>
            </a:r>
          </a:p>
          <a:p>
            <a:pPr algn="l"/>
            <a:r>
              <a:rPr lang="en-GB" sz="2800" dirty="0">
                <a:latin typeface="Twinkl" pitchFamily="2" charset="0"/>
              </a:rPr>
              <a:t>4: To draft using writing similar to that which they are planning to write in order to understand and learn from its structure, vocabulary and grammar.</a:t>
            </a:r>
          </a:p>
          <a:p>
            <a:pPr algn="l"/>
            <a:endParaRPr lang="en-GB" sz="2800" dirty="0">
              <a:latin typeface="Twinkl" pitchFamily="2" charset="0"/>
            </a:endParaRPr>
          </a:p>
          <a:p>
            <a:pPr algn="l"/>
            <a:r>
              <a:rPr lang="en-GB" sz="2800" dirty="0">
                <a:latin typeface="Twinkl" pitchFamily="2" charset="0"/>
              </a:rPr>
              <a:t>5 and 6: To compose and rehearsing sentences orally (including dialogue), progressively building a varied and rich vocabulary and an increasing range of sentence structures.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7DBFA-755C-436D-BEE4-9AE35EA92265}"/>
              </a:ext>
            </a:extLst>
          </p:cNvPr>
          <p:cNvSpPr/>
          <p:nvPr/>
        </p:nvSpPr>
        <p:spPr>
          <a:xfrm>
            <a:off x="9669528" y="0"/>
            <a:ext cx="24160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winkl" pitchFamily="2" charset="0"/>
              </a:rPr>
              <a:t>English</a:t>
            </a:r>
          </a:p>
        </p:txBody>
      </p:sp>
    </p:spTree>
    <p:extLst>
      <p:ext uri="{BB962C8B-B14F-4D97-AF65-F5344CB8AC3E}">
        <p14:creationId xmlns:p14="http://schemas.microsoft.com/office/powerpoint/2010/main" val="2117262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F33D23E-9250-48CE-8D58-382A405C63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858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EFC9E-B63B-4AD1-BE39-3EBD96E9A526}"/>
              </a:ext>
            </a:extLst>
          </p:cNvPr>
          <p:cNvSpPr/>
          <p:nvPr/>
        </p:nvSpPr>
        <p:spPr>
          <a:xfrm>
            <a:off x="709448" y="1913950"/>
            <a:ext cx="4204137" cy="1342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Twinkl" pitchFamily="2" charset="0"/>
                <a:ea typeface="+mj-ea"/>
                <a:cs typeface="+mj-cs"/>
              </a:rPr>
              <a:t>Starter: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1EE35-1CEE-4CAB-AD92-4277B3DEF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275" y="3300457"/>
            <a:ext cx="4593021" cy="3440416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r>
              <a:rPr lang="en-US" sz="1800" dirty="0">
                <a:latin typeface="Twinkl" pitchFamily="2" charset="0"/>
              </a:rPr>
              <a:t>There are many Mayan myths and legends. Often these stories have magical or supernatural themes. They are told through generations, verbally, and have been added to over time.</a:t>
            </a:r>
          </a:p>
          <a:p>
            <a:pPr marL="0"/>
            <a:endParaRPr lang="en-US" sz="1800" dirty="0">
              <a:latin typeface="Twinkl" pitchFamily="2" charset="0"/>
            </a:endParaRPr>
          </a:p>
          <a:p>
            <a:pPr marL="0"/>
            <a:r>
              <a:rPr lang="en-US" sz="1800" dirty="0">
                <a:latin typeface="Twinkl" pitchFamily="2" charset="0"/>
              </a:rPr>
              <a:t>Often these myths/legends have a </a:t>
            </a:r>
            <a:r>
              <a:rPr lang="en-US" sz="1800" b="1" dirty="0">
                <a:latin typeface="Twinkl" pitchFamily="2" charset="0"/>
              </a:rPr>
              <a:t>moral </a:t>
            </a:r>
            <a:r>
              <a:rPr lang="en-US" sz="1800" dirty="0">
                <a:latin typeface="Twinkl" pitchFamily="2" charset="0"/>
              </a:rPr>
              <a:t>or a </a:t>
            </a:r>
            <a:r>
              <a:rPr lang="en-US" sz="1800" b="1" dirty="0">
                <a:latin typeface="Twinkl" pitchFamily="2" charset="0"/>
              </a:rPr>
              <a:t>lesson </a:t>
            </a:r>
            <a:r>
              <a:rPr lang="en-US" sz="1800" dirty="0">
                <a:latin typeface="Twinkl" pitchFamily="2" charset="0"/>
              </a:rPr>
              <a:t>for the reader. </a:t>
            </a:r>
          </a:p>
          <a:p>
            <a:pPr marL="0"/>
            <a:endParaRPr lang="en-US" sz="1800" dirty="0">
              <a:latin typeface="Twinkl" pitchFamily="2" charset="0"/>
            </a:endParaRPr>
          </a:p>
          <a:p>
            <a:pPr marL="0"/>
            <a:r>
              <a:rPr lang="en-US" sz="1800" dirty="0">
                <a:latin typeface="Twinkl" pitchFamily="2" charset="0"/>
              </a:rPr>
              <a:t>What lesson do you think you could take from </a:t>
            </a:r>
            <a:r>
              <a:rPr lang="en-US" sz="1800" b="1" dirty="0">
                <a:latin typeface="Twinkl" pitchFamily="2" charset="0"/>
              </a:rPr>
              <a:t>Rain Player?</a:t>
            </a:r>
            <a:r>
              <a:rPr lang="en-US" sz="1800" dirty="0">
                <a:latin typeface="Twinkl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  <a:latin typeface="Twinkl" pitchFamily="2" charset="0"/>
              </a:rPr>
              <a:t>*If you are at home, share your ideas on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FF0000"/>
                </a:solidFill>
                <a:latin typeface="Twinkl" pitchFamily="2" charset="0"/>
              </a:rPr>
              <a:t>Class Dojo.*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13BA59-E302-4E4B-8480-B95DDF8FE5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11456" y="0"/>
            <a:ext cx="2064657" cy="20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0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E98D9-AC2B-4BF5-9949-8EC174241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90" y="276621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winkl" pitchFamily="2" charset="0"/>
              </a:rPr>
              <a:t>Our aim: we are building up to writing our own</a:t>
            </a:r>
            <a:r>
              <a:rPr lang="en-GB" sz="2800" b="1" u="sng" dirty="0">
                <a:solidFill>
                  <a:srgbClr val="FF0000"/>
                </a:solidFill>
                <a:latin typeface="Twinkl" pitchFamily="2" charset="0"/>
              </a:rPr>
              <a:t> character descriptions </a:t>
            </a:r>
            <a:r>
              <a:rPr lang="en-GB" sz="2800" b="1" dirty="0">
                <a:solidFill>
                  <a:srgbClr val="FF0000"/>
                </a:solidFill>
                <a:latin typeface="Twinkl" pitchFamily="2" charset="0"/>
              </a:rPr>
              <a:t>of a Mayan God. </a:t>
            </a:r>
            <a:br>
              <a:rPr lang="en-GB" sz="2800" dirty="0">
                <a:latin typeface="Twinkl" pitchFamily="2" charset="0"/>
              </a:rPr>
            </a:br>
            <a:br>
              <a:rPr lang="en-GB" sz="2800" dirty="0">
                <a:latin typeface="Twinkl" pitchFamily="2" charset="0"/>
              </a:rPr>
            </a:br>
            <a:r>
              <a:rPr lang="en-GB" sz="2800" dirty="0">
                <a:latin typeface="Twinkl" pitchFamily="2" charset="0"/>
              </a:rPr>
              <a:t>Over the weeks, we will look at different Mayan Gods and aspects of their life.</a:t>
            </a:r>
            <a:br>
              <a:rPr lang="en-GB" sz="2800" dirty="0">
                <a:latin typeface="Twinkl" pitchFamily="2" charset="0"/>
              </a:rPr>
            </a:br>
            <a:br>
              <a:rPr lang="en-GB" sz="2800" dirty="0">
                <a:latin typeface="Twinkl" pitchFamily="2" charset="0"/>
              </a:rPr>
            </a:br>
            <a:r>
              <a:rPr lang="en-GB" sz="2800" dirty="0">
                <a:latin typeface="Twinkl" pitchFamily="2" charset="0"/>
              </a:rPr>
              <a:t>We’ll take notes and collect </a:t>
            </a:r>
            <a:r>
              <a:rPr lang="en-GB" sz="2800" b="1" dirty="0">
                <a:latin typeface="Twinkl" pitchFamily="2" charset="0"/>
              </a:rPr>
              <a:t>vocabulary</a:t>
            </a:r>
            <a:r>
              <a:rPr lang="en-GB" sz="2800" dirty="0">
                <a:latin typeface="Twinkl" pitchFamily="2" charset="0"/>
              </a:rPr>
              <a:t> on some of the Gods with a different focus each day. </a:t>
            </a:r>
            <a:br>
              <a:rPr lang="en-GB" sz="2800" dirty="0">
                <a:latin typeface="Twinkl" pitchFamily="2" charset="0"/>
              </a:rPr>
            </a:br>
            <a:br>
              <a:rPr lang="en-GB" sz="2800" dirty="0">
                <a:latin typeface="Twinkl" pitchFamily="2" charset="0"/>
              </a:rPr>
            </a:br>
            <a:r>
              <a:rPr lang="en-GB" sz="2800" dirty="0">
                <a:latin typeface="Twinkl" pitchFamily="2" charset="0"/>
              </a:rPr>
              <a:t>Like before, there will be lessons where we collect </a:t>
            </a:r>
            <a:r>
              <a:rPr lang="en-GB" sz="2800" u="sng" dirty="0">
                <a:latin typeface="Twinkl" pitchFamily="2" charset="0"/>
              </a:rPr>
              <a:t>vocabulary </a:t>
            </a:r>
            <a:r>
              <a:rPr lang="en-GB" sz="2800" dirty="0">
                <a:latin typeface="Twinkl" pitchFamily="2" charset="0"/>
              </a:rPr>
              <a:t>and </a:t>
            </a:r>
            <a:r>
              <a:rPr lang="en-GB" sz="2800" u="sng" dirty="0">
                <a:latin typeface="Twinkl" pitchFamily="2" charset="0"/>
              </a:rPr>
              <a:t>super sentences.</a:t>
            </a:r>
            <a:br>
              <a:rPr lang="en-GB" sz="2800" dirty="0">
                <a:latin typeface="Twinkl" pitchFamily="2" charset="0"/>
              </a:rPr>
            </a:br>
            <a:br>
              <a:rPr lang="en-GB" sz="2800" dirty="0">
                <a:latin typeface="Twinkl" pitchFamily="2" charset="0"/>
              </a:rPr>
            </a:br>
            <a:r>
              <a:rPr lang="en-GB" sz="3600" b="1" u="sng" dirty="0">
                <a:highlight>
                  <a:srgbClr val="FFFF00"/>
                </a:highlight>
                <a:latin typeface="Twinkl" pitchFamily="2" charset="0"/>
              </a:rPr>
              <a:t>TODAY</a:t>
            </a:r>
            <a:r>
              <a:rPr lang="en-GB" sz="3600" dirty="0">
                <a:highlight>
                  <a:srgbClr val="FFFF00"/>
                </a:highlight>
                <a:latin typeface="Twinkl" pitchFamily="2" charset="0"/>
              </a:rPr>
              <a:t> it is time to start writing your own character description</a:t>
            </a:r>
            <a:r>
              <a:rPr lang="en-GB" sz="2800" dirty="0">
                <a:highlight>
                  <a:srgbClr val="FFFF00"/>
                </a:highlight>
                <a:latin typeface="Twinkl" pitchFamily="2" charset="0"/>
              </a:rPr>
              <a:t>. </a:t>
            </a:r>
            <a:endParaRPr lang="en-GB" sz="2800" b="1" dirty="0">
              <a:solidFill>
                <a:srgbClr val="FF0000"/>
              </a:solidFill>
              <a:highlight>
                <a:srgbClr val="FFFF00"/>
              </a:highlight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70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3E5684F-9524-414B-ADBE-BAE7E0D73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BDA487-E130-46AF-AB2E-61B6199617BC}"/>
              </a:ext>
            </a:extLst>
          </p:cNvPr>
          <p:cNvSpPr/>
          <p:nvPr/>
        </p:nvSpPr>
        <p:spPr>
          <a:xfrm>
            <a:off x="838200" y="557190"/>
            <a:ext cx="3999971" cy="1686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Twinkl" pitchFamily="2" charset="0"/>
                <a:ea typeface="+mj-ea"/>
                <a:cs typeface="+mj-cs"/>
              </a:rPr>
              <a:t>Part 1: Choosing your God/Goddess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0AE16-F244-40FD-8B2A-3436073BC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5254"/>
            <a:ext cx="3999971" cy="407698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/>
            <a:r>
              <a:rPr lang="en-US" sz="2000" dirty="0">
                <a:latin typeface="Twinkl" pitchFamily="2" charset="0"/>
              </a:rPr>
              <a:t>This is your choice.</a:t>
            </a:r>
          </a:p>
          <a:p>
            <a:pPr marL="0"/>
            <a:r>
              <a:rPr lang="en-US" sz="2000" dirty="0">
                <a:latin typeface="Twinkl" pitchFamily="2" charset="0"/>
              </a:rPr>
              <a:t>You can choose to invent your OWN God/Goddess using Mayan characteristics/themes.</a:t>
            </a:r>
          </a:p>
          <a:p>
            <a:pPr marL="0"/>
            <a:r>
              <a:rPr lang="en-US" sz="2000" dirty="0">
                <a:latin typeface="Twinkl" pitchFamily="2" charset="0"/>
              </a:rPr>
              <a:t>OR you may pick one of the key Mayan Gods (we researched these last week). </a:t>
            </a:r>
          </a:p>
          <a:p>
            <a:pPr marL="0"/>
            <a:r>
              <a:rPr lang="en-US" sz="2000" dirty="0">
                <a:latin typeface="Twinkl" pitchFamily="2" charset="0"/>
              </a:rPr>
              <a:t>This may be easier as you already have the facts about them. </a:t>
            </a:r>
          </a:p>
          <a:p>
            <a:pPr marL="0"/>
            <a:r>
              <a:rPr lang="en-US" sz="2000" dirty="0">
                <a:highlight>
                  <a:srgbClr val="FFFF00"/>
                </a:highlight>
                <a:latin typeface="Twinkl" pitchFamily="2" charset="0"/>
              </a:rPr>
              <a:t>Go back to your notes from last Tuesday and Wednesday to find their descriptions. </a:t>
            </a:r>
          </a:p>
          <a:p>
            <a:pPr marL="0"/>
            <a:endParaRPr lang="en-US" sz="2000" dirty="0">
              <a:effectLst/>
              <a:latin typeface="Twinkl" pitchFamily="2" charset="0"/>
            </a:endParaRPr>
          </a:p>
          <a:p>
            <a:endParaRPr lang="en-US" sz="1700" dirty="0">
              <a:effectLst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7634ECC-0A26-475A-B9E5-27DAA893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3857" y="178502"/>
            <a:ext cx="1484116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B22546C-C7AD-4F70-BD0F-D1302D30F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2673" y="178502"/>
            <a:ext cx="1641028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A0CEA16-6BE1-4108-B3F9-FF7031520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1054" y="178502"/>
            <a:ext cx="1660641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F6CF813-0DE6-46C8-B9A7-61DEDF57D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0038" y="2951462"/>
            <a:ext cx="1667179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FFD203E-CEEB-41FE-B17F-B0827414F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159" y="2951462"/>
            <a:ext cx="1719482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8E48994-544E-4248-AB9C-6B6C924A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7236" y="2951462"/>
            <a:ext cx="1843703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503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0AE16-F244-40FD-8B2A-3436073BC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5280"/>
            <a:ext cx="3999971" cy="615696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 err="1">
                <a:latin typeface="Twinkl" pitchFamily="2" charset="0"/>
              </a:rPr>
              <a:t>Itzamna</a:t>
            </a:r>
            <a:endParaRPr lang="en-US" sz="3200" b="1" dirty="0">
              <a:latin typeface="Twinkl" pitchFamily="2" charset="0"/>
            </a:endParaRPr>
          </a:p>
          <a:p>
            <a:pPr marL="0" indent="0">
              <a:buNone/>
            </a:pPr>
            <a:endParaRPr lang="en-US" sz="3200" b="1" dirty="0">
              <a:effectLst/>
              <a:latin typeface="Twinkl" pitchFamily="2" charset="0"/>
            </a:endParaRPr>
          </a:p>
          <a:p>
            <a:pPr marL="0" indent="0">
              <a:buNone/>
            </a:pPr>
            <a:r>
              <a:rPr lang="en-US" sz="3200" b="1" dirty="0" err="1">
                <a:latin typeface="Twinkl" pitchFamily="2" charset="0"/>
              </a:rPr>
              <a:t>Ix</a:t>
            </a:r>
            <a:r>
              <a:rPr lang="en-US" sz="3200" b="1" dirty="0">
                <a:latin typeface="Twinkl" pitchFamily="2" charset="0"/>
              </a:rPr>
              <a:t> </a:t>
            </a:r>
            <a:r>
              <a:rPr lang="en-US" sz="3200" b="1" dirty="0" err="1">
                <a:latin typeface="Twinkl" pitchFamily="2" charset="0"/>
              </a:rPr>
              <a:t>Chel</a:t>
            </a:r>
            <a:endParaRPr lang="en-US" sz="3200" b="1" dirty="0">
              <a:latin typeface="Twinkl" pitchFamily="2" charset="0"/>
            </a:endParaRPr>
          </a:p>
          <a:p>
            <a:pPr marL="0" indent="0">
              <a:buNone/>
            </a:pPr>
            <a:endParaRPr lang="en-US" sz="3200" b="1" dirty="0">
              <a:effectLst/>
              <a:latin typeface="Twinkl" pitchFamily="2" charset="0"/>
            </a:endParaRPr>
          </a:p>
          <a:p>
            <a:pPr marL="0" indent="0">
              <a:buNone/>
            </a:pPr>
            <a:r>
              <a:rPr lang="en-US" sz="3200" b="1" dirty="0" err="1">
                <a:latin typeface="Twinkl" pitchFamily="2" charset="0"/>
              </a:rPr>
              <a:t>Chac</a:t>
            </a:r>
            <a:endParaRPr lang="en-US" sz="3200" b="1" dirty="0">
              <a:latin typeface="Twinkl" pitchFamily="2" charset="0"/>
            </a:endParaRPr>
          </a:p>
          <a:p>
            <a:pPr marL="0" indent="0">
              <a:buNone/>
            </a:pPr>
            <a:endParaRPr lang="en-US" sz="3200" b="1" dirty="0">
              <a:effectLst/>
              <a:latin typeface="Twinkl" pitchFamily="2" charset="0"/>
            </a:endParaRPr>
          </a:p>
          <a:p>
            <a:pPr marL="0" indent="0">
              <a:buNone/>
            </a:pPr>
            <a:r>
              <a:rPr lang="en-US" sz="3200" b="1" dirty="0" err="1">
                <a:latin typeface="Twinkl" pitchFamily="2" charset="0"/>
              </a:rPr>
              <a:t>Yumil</a:t>
            </a:r>
            <a:r>
              <a:rPr lang="en-US" sz="3200" b="1" dirty="0">
                <a:latin typeface="Twinkl" pitchFamily="2" charset="0"/>
              </a:rPr>
              <a:t> </a:t>
            </a:r>
            <a:r>
              <a:rPr lang="en-US" sz="3200" b="1" dirty="0" err="1">
                <a:latin typeface="Twinkl" pitchFamily="2" charset="0"/>
              </a:rPr>
              <a:t>Kaxob</a:t>
            </a:r>
            <a:r>
              <a:rPr lang="en-US" sz="3200" b="1" dirty="0">
                <a:latin typeface="Twinkl" pitchFamily="2" charset="0"/>
              </a:rPr>
              <a:t> (God of Maize)</a:t>
            </a:r>
          </a:p>
          <a:p>
            <a:pPr marL="0" indent="0">
              <a:buNone/>
            </a:pPr>
            <a:endParaRPr lang="en-US" sz="3200" b="1" dirty="0">
              <a:effectLst/>
              <a:latin typeface="Twinkl" pitchFamily="2" charset="0"/>
            </a:endParaRPr>
          </a:p>
          <a:p>
            <a:pPr marL="0" indent="0">
              <a:buNone/>
            </a:pPr>
            <a:r>
              <a:rPr lang="en-US" sz="3200" b="1" dirty="0">
                <a:latin typeface="Twinkl" pitchFamily="2" charset="0"/>
              </a:rPr>
              <a:t>Kimi</a:t>
            </a:r>
          </a:p>
          <a:p>
            <a:pPr marL="0" indent="0">
              <a:buNone/>
            </a:pPr>
            <a:endParaRPr lang="en-US" sz="3200" b="1" dirty="0">
              <a:effectLst/>
              <a:latin typeface="Twinkl" pitchFamily="2" charset="0"/>
            </a:endParaRPr>
          </a:p>
          <a:p>
            <a:pPr marL="0" indent="0">
              <a:buNone/>
            </a:pPr>
            <a:r>
              <a:rPr lang="en-US" sz="3200" b="1" dirty="0" err="1">
                <a:latin typeface="Twinkl" pitchFamily="2" charset="0"/>
              </a:rPr>
              <a:t>K’inich</a:t>
            </a:r>
            <a:r>
              <a:rPr lang="en-US" sz="3200" b="1" dirty="0">
                <a:latin typeface="Twinkl" pitchFamily="2" charset="0"/>
              </a:rPr>
              <a:t> Ahau</a:t>
            </a:r>
            <a:endParaRPr lang="en-US" sz="3200" b="1" dirty="0">
              <a:effectLst/>
              <a:latin typeface="Twinkl" pitchFamily="2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17634ECC-0A26-475A-B9E5-27DAA893A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3857" y="178502"/>
            <a:ext cx="1484116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7B22546C-C7AD-4F70-BD0F-D1302D30FE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2673" y="178502"/>
            <a:ext cx="1641028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A0CEA16-6BE1-4108-B3F9-FF7031520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91054" y="178502"/>
            <a:ext cx="1660641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8F6CF813-0DE6-46C8-B9A7-61DEDF57D2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0038" y="2951462"/>
            <a:ext cx="1667179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FFFD203E-CEEB-41FE-B17F-B0827414F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159" y="2951462"/>
            <a:ext cx="1719482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8E48994-544E-4248-AB9C-6B6C924A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07236" y="2951462"/>
            <a:ext cx="1843703" cy="261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505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8E60-AD13-4809-B354-49E20EE7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If you are going to write a character description of a traditional Mayan God or Goddess, go back to your notes from last Tuesday and Wednesday. </a:t>
            </a: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Make sure you know about their </a:t>
            </a:r>
            <a:r>
              <a:rPr lang="en-GB" b="1" dirty="0">
                <a:latin typeface="Twinkl" pitchFamily="2" charset="0"/>
              </a:rPr>
              <a:t>appearance, </a:t>
            </a:r>
            <a:r>
              <a:rPr lang="en-GB" dirty="0">
                <a:latin typeface="Twinkl" pitchFamily="2" charset="0"/>
              </a:rPr>
              <a:t>what/who they were God of, what they were ‘known’ for, and any </a:t>
            </a:r>
            <a:r>
              <a:rPr lang="en-GB" b="1" dirty="0">
                <a:latin typeface="Twinkl" pitchFamily="2" charset="0"/>
              </a:rPr>
              <a:t>special traits. </a:t>
            </a:r>
          </a:p>
          <a:p>
            <a:pPr marL="0" indent="0">
              <a:buNone/>
            </a:pPr>
            <a:endParaRPr lang="en-GB" b="1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Use this time to research extra information for the answers to these questions. Websites are on the next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8BF0DE-FB46-404C-A8CC-42E180FC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Twinkl" pitchFamily="2" charset="0"/>
                <a:ea typeface="+mj-ea"/>
                <a:cs typeface="+mj-cs"/>
              </a:rPr>
              <a:t>Part II: Using your notes</a:t>
            </a:r>
          </a:p>
        </p:txBody>
      </p:sp>
    </p:spTree>
    <p:extLst>
      <p:ext uri="{BB962C8B-B14F-4D97-AF65-F5344CB8AC3E}">
        <p14:creationId xmlns:p14="http://schemas.microsoft.com/office/powerpoint/2010/main" val="112729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8E60-AD13-4809-B354-49E20EE72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Twinkl" pitchFamily="2" charset="0"/>
                <a:hlinkClick r:id="rId2"/>
              </a:rPr>
              <a:t>Maya Religion, Gods, Cosmos and religious rituals (KS2) (mayaarchaeologist.co.uk)</a:t>
            </a:r>
            <a:endParaRPr lang="en-GB" sz="2800" dirty="0">
              <a:latin typeface="Twinkl" pitchFamily="2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Twinkl" pitchFamily="2" charset="0"/>
                <a:hlinkClick r:id="rId3"/>
              </a:rPr>
              <a:t>Maya Civilization for Kids: Religion and Mythology (ducksters.com)</a:t>
            </a:r>
            <a:endParaRPr lang="en-GB" sz="2800" dirty="0">
              <a:latin typeface="Twinkl" pitchFamily="2" charset="0"/>
              <a:cs typeface="Calibri" panose="020F0502020204030204" pitchFamily="34" charset="0"/>
            </a:endParaRPr>
          </a:p>
          <a:p>
            <a:r>
              <a:rPr lang="en-GB" sz="2800" dirty="0">
                <a:latin typeface="Twinkl" pitchFamily="2" charset="0"/>
                <a:hlinkClick r:id="rId4"/>
              </a:rPr>
              <a:t>Mayan gods and goddesses for Kids / The Maya: history, culture &amp; religion (the-maya.eu)</a:t>
            </a:r>
            <a:endParaRPr lang="en-GB" sz="2800" dirty="0">
              <a:latin typeface="Twinkl" pitchFamily="2" charset="0"/>
            </a:endParaRPr>
          </a:p>
          <a:p>
            <a:r>
              <a:rPr lang="en-GB" sz="2800" dirty="0">
                <a:latin typeface="Twinkl" pitchFamily="2" charset="0"/>
                <a:hlinkClick r:id="rId5"/>
              </a:rPr>
              <a:t>Mayan Gods For Kids | Mayan God Names | DK Find Out</a:t>
            </a:r>
            <a:endParaRPr lang="en-GB" sz="2800" dirty="0">
              <a:latin typeface="Twinkl" pitchFamily="2" charset="0"/>
            </a:endParaRP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8BF0DE-FB46-404C-A8CC-42E180FC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Twinkl" pitchFamily="2" charset="0"/>
                <a:ea typeface="+mj-ea"/>
                <a:cs typeface="+mj-cs"/>
              </a:rPr>
              <a:t>Part II: Using your notes</a:t>
            </a:r>
          </a:p>
        </p:txBody>
      </p:sp>
    </p:spTree>
    <p:extLst>
      <p:ext uri="{BB962C8B-B14F-4D97-AF65-F5344CB8AC3E}">
        <p14:creationId xmlns:p14="http://schemas.microsoft.com/office/powerpoint/2010/main" val="421606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8E60-AD13-4809-B354-49E20EE72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60" y="1916112"/>
            <a:ext cx="320548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You can plan your description using the planning template. </a:t>
            </a:r>
          </a:p>
          <a:p>
            <a:pPr marL="0" indent="0">
              <a:buNone/>
            </a:pPr>
            <a:r>
              <a:rPr lang="en-GB" dirty="0">
                <a:latin typeface="Twinkl" pitchFamily="2" charset="0"/>
              </a:rPr>
              <a:t>This can be printed or drawn out into your book – whichever is easiest.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8BF0DE-FB46-404C-A8CC-42E180FC1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C000"/>
                </a:solidFill>
                <a:effectLst/>
                <a:latin typeface="Twinkl" pitchFamily="2" charset="0"/>
                <a:ea typeface="+mj-ea"/>
                <a:cs typeface="+mj-cs"/>
              </a:rPr>
              <a:t>Part III: Planning your description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1F6E98-0742-4E82-A479-5B3FA60CB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73188"/>
            <a:ext cx="3683000" cy="511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5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D7A44-0AE6-4D70-95B7-D8493EB1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2F667-8883-434A-A411-806E00909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Twinkl" pitchFamily="2" charset="0"/>
              </a:rPr>
              <a:t>Think of an </a:t>
            </a:r>
            <a:r>
              <a:rPr lang="en-GB" b="1" dirty="0">
                <a:latin typeface="Twinkl" pitchFamily="2" charset="0"/>
              </a:rPr>
              <a:t>effective </a:t>
            </a:r>
            <a:r>
              <a:rPr lang="en-GB" dirty="0">
                <a:latin typeface="Twinkl" pitchFamily="2" charset="0"/>
              </a:rPr>
              <a:t>opening sentence for your descriptive paragraph. </a:t>
            </a:r>
          </a:p>
          <a:p>
            <a:r>
              <a:rPr lang="en-GB" dirty="0">
                <a:latin typeface="Twinkl" pitchFamily="2" charset="0"/>
              </a:rPr>
              <a:t>When we write up our description, we don’t want to start it with ‘my character…’ or ‘He/she was…’. </a:t>
            </a:r>
          </a:p>
          <a:p>
            <a:pPr marL="0" indent="0">
              <a:buNone/>
            </a:pPr>
            <a:endParaRPr lang="en-GB" dirty="0"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>
                <a:highlight>
                  <a:srgbClr val="FFFF00"/>
                </a:highlight>
                <a:latin typeface="Twinkl" pitchFamily="2" charset="0"/>
              </a:rPr>
              <a:t>Examples: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  <a:latin typeface="Twinkl" pitchFamily="2" charset="0"/>
              </a:rPr>
              <a:t>Chac</a:t>
            </a:r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, God of Rain, was one of the most infamous, powerful Mayan Gods. 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Twinkl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winkl" pitchFamily="2" charset="0"/>
              </a:rPr>
              <a:t>The Lord of Death, also known as ‘Kimi’, was one of the most terrifying, formidable Mayan Gods.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F1F895-705E-4940-9079-777A846FEBC5}"/>
              </a:ext>
            </a:extLst>
          </p:cNvPr>
          <p:cNvSpPr/>
          <p:nvPr/>
        </p:nvSpPr>
        <p:spPr>
          <a:xfrm>
            <a:off x="982604" y="566241"/>
            <a:ext cx="23629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Plenary</a:t>
            </a:r>
          </a:p>
        </p:txBody>
      </p:sp>
    </p:spTree>
    <p:extLst>
      <p:ext uri="{BB962C8B-B14F-4D97-AF65-F5344CB8AC3E}">
        <p14:creationId xmlns:p14="http://schemas.microsoft.com/office/powerpoint/2010/main" val="3554341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580</Words>
  <Application>Microsoft Office PowerPoint</Application>
  <PresentationFormat>Widescreen</PresentationFormat>
  <Paragraphs>54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Twinkl</vt:lpstr>
      <vt:lpstr>Office Theme</vt:lpstr>
      <vt:lpstr>Wednesday 3rd March</vt:lpstr>
      <vt:lpstr>PowerPoint Presentation</vt:lpstr>
      <vt:lpstr>Our aim: we are building up to writing our own character descriptions of a Mayan God.   Over the weeks, we will look at different Mayan Gods and aspects of their life.  We’ll take notes and collect vocabulary on some of the Gods with a different focus each day.   Like before, there will be lessons where we collect vocabulary and super sentences.  TODAY it is time to start writing your own character description. </vt:lpstr>
      <vt:lpstr>PowerPoint Presentation</vt:lpstr>
      <vt:lpstr>PowerPoint Presentation</vt:lpstr>
      <vt:lpstr>Part II: Using your notes</vt:lpstr>
      <vt:lpstr>Part II: Using your notes</vt:lpstr>
      <vt:lpstr>Part III: Planning your description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3rd March</dc:title>
  <dc:creator>kate Brunton</dc:creator>
  <cp:lastModifiedBy>kate Brunton</cp:lastModifiedBy>
  <cp:revision>6</cp:revision>
  <dcterms:created xsi:type="dcterms:W3CDTF">2021-02-28T15:21:26Z</dcterms:created>
  <dcterms:modified xsi:type="dcterms:W3CDTF">2021-02-28T16:54:45Z</dcterms:modified>
</cp:coreProperties>
</file>