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95" r:id="rId5"/>
    <p:sldId id="296" r:id="rId6"/>
    <p:sldId id="297" r:id="rId7"/>
    <p:sldId id="298" r:id="rId8"/>
    <p:sldId id="299" r:id="rId9"/>
    <p:sldId id="2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Brunton" initials="kB" lastIdx="1" clrIdx="0">
    <p:extLst>
      <p:ext uri="{19B8F6BF-5375-455C-9EA6-DF929625EA0E}">
        <p15:presenceInfo xmlns:p15="http://schemas.microsoft.com/office/powerpoint/2012/main" userId="d65ca91db3e4889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97EEE-FE1A-406C-B89C-A38CABC4E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4C2BA-41F5-4997-96D5-4065475EB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6A433-7284-47D4-94BA-190EBB417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06/03/2021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CAEF2-85D9-45F0-BF2C-FD84FCF9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B899-C575-42DB-9773-0F21F774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81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B2DDA-D7C2-4466-B1E2-3231E4EC8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F57F6-1A51-48B7-A20E-E7185AFD81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821A6-BC46-4C5D-8B85-48597E1C2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06/03/2021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9197F-2FBC-4A9A-9178-7A8A62B4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41A05-F3EC-4B2A-BC8E-A5C58D548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6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F0AF70-DEE4-434A-BE44-38B066598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9FD5D3-571A-4A21-A554-EC743DD42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9E3C9-6CA5-4CC2-ACA9-EC0DC4ABF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06/03/2021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C98DD-5584-4088-BA08-B48BD2C24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B3DCC-D0A2-4664-9061-5DAB9276B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40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CAE04-12FD-472F-A094-B23121896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B1D14-09A8-4617-B612-63CA78720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3CE50-16CE-4649-B7DF-40E028085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06/03/2021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E7904-2E8F-4192-AF5E-62362E57C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DBFC4-7A15-47DC-96B1-DAFC2F536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26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CA217-969C-4783-B18D-CB3880528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75179-6ED7-4150-9E70-AEDA63A9A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66F6-6F40-4701-ABA3-D9EC64F04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06/03/2021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4E2ED-FA4B-4192-9B1B-9E9DB3757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C0D4A-CEB5-4026-8F06-193E163B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56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ADFB3-CB5B-4E4D-B5D2-F4B0A3268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CB01C-76F2-4721-8EEF-8110F0E2E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375CD-71AF-4D17-9A59-048DB20E0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3A034-AAF9-4626-B855-091760406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06/03/2021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298BB-33BB-4540-AB0A-CAEFB25FF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43F2C-744B-4EE3-84F3-CDBB1B7D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4DC1C-A33A-4518-8EF0-C4DB126A8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C38B1-4EF0-49EE-818D-52C8B4FC4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66DF6-99C4-40F0-964F-3E4E7ABD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640AE-D5AC-421D-9745-B76580A43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A9F8D5-C7C8-4497-91E7-AD0A74597C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BB5933-7F4C-4224-8B35-37644CC24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06/03/2021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C59533-0D7B-4EC3-B74E-7C39EBA45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3A50E1-AEB6-4517-A578-C5F60CCBE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2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478E0-E243-4D1F-AAF3-9A0F6A81C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9A90C2-6EA9-4E76-A278-902D123BF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06/03/2021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6EC5A4-62E9-4F16-81CF-D767DAAB2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709564-3629-4DB1-A589-A2A23767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99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CA14E8-7BD0-41E2-B12F-3A4496792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06/03/2021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E182E6-F435-4CF7-A51D-0B302CE7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F4135-BD31-4AEC-AE32-CF23A7455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62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1CE55-F3BA-47D8-A416-CE7373ED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90DAD-247F-4A4F-AB41-094E63900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82D97-1265-41E9-8A42-CF8CE2670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14FBF-492D-4F52-A02C-DE9BFE77A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06/03/2021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57FE2-442C-4C2A-AA26-FB09F247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F2F84-16C4-48AF-A20D-2FDBE7BB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69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107C9-D9CC-4E6E-8220-3B0729856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3DDE2B-8F5B-4FFF-A845-A1D74FEE6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6A32F-B708-44C1-83B3-1DAAB9D7A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6D8A1-FFEF-46C6-AEBB-CEDE2716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A5A-6F6E-420F-AA63-0E0807C484C7}" type="datetimeFigureOut">
              <a:rPr lang="en-GB" smtClean="0"/>
              <a:t>06/03/2021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D47D4-96B3-4C0C-8164-2D0738F1B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9D1E8-FBDB-4C52-B6A6-883883D5E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43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CFC326-94E5-4C47-A16E-CCED11DC8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4EACD-FAC8-411B-BDB0-710833DDD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D7E1A-780A-414C-8FFE-B01283763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4FA5A-6F6E-420F-AA63-0E0807C484C7}" type="datetimeFigureOut">
              <a:rPr lang="en-GB" smtClean="0"/>
              <a:t>06/03/2021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5F467-1819-4CF0-B465-11EB95124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75785-28B4-4C7C-8E7D-5A651F678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CA0BE-52B4-41E1-8D13-9837E0882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92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timeanddate.com/tim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6918B-762B-4CB0-A782-5E31AF4F0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475" y="314325"/>
            <a:ext cx="9144000" cy="1062038"/>
          </a:xfrm>
        </p:spPr>
        <p:txBody>
          <a:bodyPr/>
          <a:lstStyle/>
          <a:p>
            <a:r>
              <a:rPr lang="en-GB" u="sng" dirty="0">
                <a:latin typeface="Twinkl" pitchFamily="2" charset="0"/>
              </a:rPr>
              <a:t>Wednesday 10</a:t>
            </a:r>
            <a:r>
              <a:rPr lang="en-GB" u="sng" baseline="30000" dirty="0">
                <a:latin typeface="Twinkl" pitchFamily="2" charset="0"/>
              </a:rPr>
              <a:t>th</a:t>
            </a:r>
            <a:r>
              <a:rPr lang="en-GB" u="sng" dirty="0">
                <a:latin typeface="Twinkl" pitchFamily="2" charset="0"/>
              </a:rPr>
              <a:t> March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5125F-1048-42FC-88CA-F58B97FA4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3075"/>
            <a:ext cx="9144000" cy="4800600"/>
          </a:xfrm>
        </p:spPr>
        <p:txBody>
          <a:bodyPr>
            <a:normAutofit/>
          </a:bodyPr>
          <a:lstStyle/>
          <a:p>
            <a:pPr algn="l"/>
            <a:r>
              <a:rPr lang="en-GB" sz="2800" u="sng" dirty="0">
                <a:solidFill>
                  <a:srgbClr val="7030A0"/>
                </a:solidFill>
                <a:latin typeface="Twinkl" pitchFamily="2" charset="0"/>
              </a:rPr>
              <a:t>Learning Intentions:</a:t>
            </a:r>
          </a:p>
          <a:p>
            <a:pPr algn="l"/>
            <a:r>
              <a:rPr lang="en-GB" sz="2800" dirty="0">
                <a:latin typeface="Twinkl" pitchFamily="2" charset="0"/>
              </a:rPr>
              <a:t>5: To gather information from non-fiction over a wide range of subjects identifying what the text is about, the type of text and discussing titles and subheadings. </a:t>
            </a:r>
          </a:p>
          <a:p>
            <a:pPr algn="l"/>
            <a:endParaRPr lang="en-GB" sz="2800" dirty="0">
              <a:latin typeface="Twinkl" pitchFamily="2" charset="0"/>
            </a:endParaRPr>
          </a:p>
          <a:p>
            <a:pPr algn="l"/>
            <a:r>
              <a:rPr lang="en-GB" sz="2800" dirty="0">
                <a:latin typeface="Twinkl" pitchFamily="2" charset="0"/>
              </a:rPr>
              <a:t>6:  identifying the audience and purpose of the writing (and structural features).</a:t>
            </a:r>
          </a:p>
          <a:p>
            <a:pPr algn="l"/>
            <a:endParaRPr lang="en-GB" sz="2800" dirty="0">
              <a:latin typeface="Twinkl" pitchFamily="2" charset="0"/>
            </a:endParaRPr>
          </a:p>
          <a:p>
            <a:r>
              <a:rPr lang="en-GB" sz="2800" u="sng" dirty="0">
                <a:solidFill>
                  <a:srgbClr val="FF0000"/>
                </a:solidFill>
                <a:latin typeface="Twinkl" pitchFamily="2" charset="0"/>
              </a:rPr>
              <a:t>LI: To identify the audience and purpose of a text. (Context: biography).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37DBFA-755C-436D-BEE4-9AE35EA92265}"/>
              </a:ext>
            </a:extLst>
          </p:cNvPr>
          <p:cNvSpPr/>
          <p:nvPr/>
        </p:nvSpPr>
        <p:spPr>
          <a:xfrm>
            <a:off x="9669528" y="0"/>
            <a:ext cx="2416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Twinkl" pitchFamily="2" charset="0"/>
              </a:rPr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211726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CF0F3-B55E-4F7D-8DCB-9A6F284DE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6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Starter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15E60-8259-4E95-A6EF-C67886406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GB" dirty="0">
                <a:latin typeface="Twinkl" pitchFamily="2" charset="0"/>
              </a:rPr>
              <a:t>We will be writing our own biography on </a:t>
            </a:r>
            <a:r>
              <a:rPr lang="en-GB" b="1" dirty="0">
                <a:latin typeface="Twinkl" pitchFamily="2" charset="0"/>
              </a:rPr>
              <a:t>Frida Kahlo, </a:t>
            </a:r>
            <a:r>
              <a:rPr lang="en-GB" dirty="0">
                <a:latin typeface="Twinkl" pitchFamily="2" charset="0"/>
              </a:rPr>
              <a:t>the inspirational figure whom we are studying. </a:t>
            </a:r>
          </a:p>
          <a:p>
            <a:endParaRPr lang="en-GB" dirty="0">
              <a:latin typeface="Twinkl" pitchFamily="2" charset="0"/>
            </a:endParaRPr>
          </a:p>
          <a:p>
            <a:r>
              <a:rPr lang="en-GB" dirty="0">
                <a:latin typeface="Twinkl" pitchFamily="2" charset="0"/>
              </a:rPr>
              <a:t>In 2 minutes, note down as many facts as you can think of about Frida. </a:t>
            </a:r>
          </a:p>
          <a:p>
            <a:endParaRPr lang="en-GB" dirty="0">
              <a:latin typeface="Twinkl" pitchFamily="2" charset="0"/>
            </a:endParaRPr>
          </a:p>
          <a:p>
            <a:r>
              <a:rPr lang="en-GB" dirty="0">
                <a:latin typeface="Twinkl" pitchFamily="2" charset="0"/>
                <a:hlinkClick r:id="rId2"/>
              </a:rPr>
              <a:t>Online Timer (timeanddate.com)</a:t>
            </a:r>
            <a:endParaRPr lang="en-GB" dirty="0">
              <a:latin typeface="Twinkl" pitchFamily="2" charset="0"/>
            </a:endParaRPr>
          </a:p>
        </p:txBody>
      </p:sp>
      <p:pic>
        <p:nvPicPr>
          <p:cNvPr id="1026" name="Picture 2" descr="Image result for frida kahlo">
            <a:extLst>
              <a:ext uri="{FF2B5EF4-FFF2-40B4-BE49-F238E27FC236}">
                <a16:creationId xmlns:a16="http://schemas.microsoft.com/office/drawing/2014/main" id="{9B795071-2EEA-4E3D-BC3F-F4870C266B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7" r="1310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FB6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12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B3684CCF-CEBB-4D8E-A366-95E43D4C7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12A561-55A3-4738-89EE-E7DA3601E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4960945" cy="1325563"/>
          </a:xfrm>
        </p:spPr>
        <p:txBody>
          <a:bodyPr>
            <a:normAutofit/>
          </a:bodyPr>
          <a:lstStyle/>
          <a:p>
            <a:r>
              <a:rPr lang="en-US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What is a biography?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B8294F41-4F86-4D65-AC03-A806180F3991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835152" y="1636491"/>
            <a:ext cx="4933462" cy="43513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GB" altLang="en-US" sz="2800" dirty="0">
                <a:latin typeface="Sassoon Infant Rg" pitchFamily="50" charset="0"/>
                <a:ea typeface="Sassoon Infant Rg" pitchFamily="50" charset="0"/>
                <a:cs typeface="Arial" panose="020B0604020202020204" pitchFamily="34" charset="0"/>
              </a:rPr>
              <a:t>A biography gives facts about a person’s life.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GB" altLang="en-US" sz="2800" dirty="0">
                <a:latin typeface="Sassoon Infant Rg" pitchFamily="50" charset="0"/>
                <a:ea typeface="Sassoon Infant Rg" pitchFamily="50" charset="0"/>
                <a:cs typeface="Arial" panose="020B0604020202020204" pitchFamily="34" charset="0"/>
              </a:rPr>
              <a:t> It is not written by the subject of the book but by an author who has done their research and knows a great deal about that person.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GB" altLang="en-US" sz="2800" dirty="0">
                <a:latin typeface="Sassoon Infant Rg" pitchFamily="50" charset="0"/>
                <a:ea typeface="Sassoon Infant Rg" pitchFamily="50" charset="0"/>
                <a:cs typeface="Arial" panose="020B0604020202020204" pitchFamily="34" charset="0"/>
              </a:rPr>
              <a:t>Biographies are written in the third person and can be written about someone who is no longer alive.  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GB" altLang="en-US" sz="2800" dirty="0">
                <a:latin typeface="Sassoon Infant Rg" pitchFamily="50" charset="0"/>
                <a:ea typeface="Sassoon Infant Rg" pitchFamily="50" charset="0"/>
                <a:cs typeface="Arial" panose="020B0604020202020204" pitchFamily="34" charset="0"/>
              </a:rPr>
              <a:t>It is written in </a:t>
            </a:r>
            <a:r>
              <a:rPr lang="en-GB" altLang="en-US" sz="2800" b="1" dirty="0">
                <a:latin typeface="Sassoon Infant Rg" pitchFamily="50" charset="0"/>
                <a:ea typeface="Sassoon Infant Rg" pitchFamily="50" charset="0"/>
                <a:cs typeface="Arial" panose="020B0604020202020204" pitchFamily="34" charset="0"/>
              </a:rPr>
              <a:t>chronological order </a:t>
            </a:r>
            <a:r>
              <a:rPr lang="en-GB" altLang="en-US" sz="2800" dirty="0">
                <a:latin typeface="Sassoon Infant Rg" pitchFamily="50" charset="0"/>
                <a:ea typeface="Sassoon Infant Rg" pitchFamily="50" charset="0"/>
                <a:cs typeface="Arial" panose="020B0604020202020204" pitchFamily="34" charset="0"/>
              </a:rPr>
              <a:t>(the order in which it happened). </a:t>
            </a:r>
          </a:p>
        </p:txBody>
      </p:sp>
      <p:pic>
        <p:nvPicPr>
          <p:cNvPr id="4102" name="Picture 6" descr="See the source image">
            <a:extLst>
              <a:ext uri="{FF2B5EF4-FFF2-40B4-BE49-F238E27FC236}">
                <a16:creationId xmlns:a16="http://schemas.microsoft.com/office/drawing/2014/main" id="{6EB3EE34-4F08-4B75-8EB1-5F71D10C1D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57" r="-1" b="28469"/>
          <a:stretch/>
        </p:blipFill>
        <p:spPr bwMode="auto">
          <a:xfrm>
            <a:off x="6863996" y="3154859"/>
            <a:ext cx="4030579" cy="3703141"/>
          </a:xfrm>
          <a:custGeom>
            <a:avLst/>
            <a:gdLst/>
            <a:ahLst/>
            <a:cxnLst/>
            <a:rect l="l" t="t" r="r" b="b"/>
            <a:pathLst>
              <a:path w="4030579" h="3703141">
                <a:moveTo>
                  <a:pt x="2015289" y="0"/>
                </a:moveTo>
                <a:cubicBezTo>
                  <a:pt x="3128303" y="0"/>
                  <a:pt x="4030579" y="902277"/>
                  <a:pt x="4030579" y="2015290"/>
                </a:cubicBezTo>
                <a:cubicBezTo>
                  <a:pt x="4030579" y="2710923"/>
                  <a:pt x="3678127" y="3324237"/>
                  <a:pt x="3142057" y="3686399"/>
                </a:cubicBezTo>
                <a:lnTo>
                  <a:pt x="3114499" y="3703141"/>
                </a:lnTo>
                <a:lnTo>
                  <a:pt x="916080" y="3703141"/>
                </a:lnTo>
                <a:lnTo>
                  <a:pt x="888522" y="3686399"/>
                </a:lnTo>
                <a:cubicBezTo>
                  <a:pt x="352452" y="3324237"/>
                  <a:pt x="0" y="2710923"/>
                  <a:pt x="0" y="2015290"/>
                </a:cubicBezTo>
                <a:cubicBezTo>
                  <a:pt x="0" y="902277"/>
                  <a:pt x="902277" y="0"/>
                  <a:pt x="201528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Arc 140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10869" y="-729072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100" name="Picture 4" descr="See the source image">
            <a:extLst>
              <a:ext uri="{FF2B5EF4-FFF2-40B4-BE49-F238E27FC236}">
                <a16:creationId xmlns:a16="http://schemas.microsoft.com/office/drawing/2014/main" id="{47CBD1A6-0101-47F2-A6AD-72440A2D95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32" r="-4" b="14829"/>
          <a:stretch/>
        </p:blipFill>
        <p:spPr bwMode="auto">
          <a:xfrm>
            <a:off x="6292929" y="73475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 result for biography">
            <a:extLst>
              <a:ext uri="{FF2B5EF4-FFF2-40B4-BE49-F238E27FC236}">
                <a16:creationId xmlns:a16="http://schemas.microsoft.com/office/drawing/2014/main" id="{7F5A9042-0BC7-43BE-8442-855B4E4D7C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" b="841"/>
          <a:stretch/>
        </p:blipFill>
        <p:spPr bwMode="auto">
          <a:xfrm>
            <a:off x="9933462" y="372217"/>
            <a:ext cx="2258539" cy="3554668"/>
          </a:xfrm>
          <a:custGeom>
            <a:avLst/>
            <a:gdLst/>
            <a:ahLst/>
            <a:cxnLst/>
            <a:rect l="l" t="t" r="r" b="b"/>
            <a:pathLst>
              <a:path w="2258539" h="3554668">
                <a:moveTo>
                  <a:pt x="1777334" y="0"/>
                </a:moveTo>
                <a:cubicBezTo>
                  <a:pt x="1900033" y="0"/>
                  <a:pt x="2019829" y="12434"/>
                  <a:pt x="2135529" y="36109"/>
                </a:cubicBezTo>
                <a:lnTo>
                  <a:pt x="2258539" y="67738"/>
                </a:lnTo>
                <a:lnTo>
                  <a:pt x="2258539" y="3486930"/>
                </a:lnTo>
                <a:lnTo>
                  <a:pt x="2135529" y="3518559"/>
                </a:lnTo>
                <a:cubicBezTo>
                  <a:pt x="2019829" y="3542235"/>
                  <a:pt x="1900033" y="3554668"/>
                  <a:pt x="1777334" y="3554668"/>
                </a:cubicBezTo>
                <a:cubicBezTo>
                  <a:pt x="795739" y="3554668"/>
                  <a:pt x="0" y="2758929"/>
                  <a:pt x="0" y="1777334"/>
                </a:cubicBezTo>
                <a:cubicBezTo>
                  <a:pt x="0" y="795740"/>
                  <a:pt x="795739" y="0"/>
                  <a:pt x="177733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1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>
            <a:extLst>
              <a:ext uri="{FF2B5EF4-FFF2-40B4-BE49-F238E27FC236}">
                <a16:creationId xmlns:a16="http://schemas.microsoft.com/office/drawing/2014/main" id="{370EAD4B-B42A-4C31-BFDE-A902BC410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172" y="391249"/>
            <a:ext cx="917765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5400" dirty="0">
                <a:solidFill>
                  <a:srgbClr val="FFC000"/>
                </a:solidFill>
                <a:latin typeface="Twinkl" pitchFamily="2" charset="0"/>
                <a:cs typeface="Arial" panose="020B0604020202020204" pitchFamily="34" charset="0"/>
              </a:rPr>
              <a:t>Other Important Features of a Biography</a:t>
            </a:r>
          </a:p>
        </p:txBody>
      </p:sp>
      <p:grpSp>
        <p:nvGrpSpPr>
          <p:cNvPr id="5123" name="Group 3">
            <a:extLst>
              <a:ext uri="{FF2B5EF4-FFF2-40B4-BE49-F238E27FC236}">
                <a16:creationId xmlns:a16="http://schemas.microsoft.com/office/drawing/2014/main" id="{DC1AE79B-8C73-486C-B472-0EBBFB7072B5}"/>
              </a:ext>
            </a:extLst>
          </p:cNvPr>
          <p:cNvGrpSpPr>
            <a:grpSpLocks/>
          </p:cNvGrpSpPr>
          <p:nvPr/>
        </p:nvGrpSpPr>
        <p:grpSpPr bwMode="auto">
          <a:xfrm>
            <a:off x="1739584" y="2329498"/>
            <a:ext cx="8461056" cy="3857942"/>
            <a:chOff x="1007604" y="2564904"/>
            <a:chExt cx="7128792" cy="316835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D85E3D3-3EB7-429E-A92F-7A00CFCF47B3}"/>
                </a:ext>
              </a:extLst>
            </p:cNvPr>
            <p:cNvSpPr/>
            <p:nvPr/>
          </p:nvSpPr>
          <p:spPr>
            <a:xfrm>
              <a:off x="1007604" y="2564904"/>
              <a:ext cx="7128792" cy="31683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125" name="TextBox 2">
              <a:extLst>
                <a:ext uri="{FF2B5EF4-FFF2-40B4-BE49-F238E27FC236}">
                  <a16:creationId xmlns:a16="http://schemas.microsoft.com/office/drawing/2014/main" id="{D142FED0-82FF-4245-A9B2-0638DBC8D6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7744" y="2871808"/>
              <a:ext cx="6748512" cy="255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latin typeface="Sassoon Infant Rg" pitchFamily="50" charset="0"/>
                  <a:ea typeface="Sassoon Infant Rg" pitchFamily="50" charset="0"/>
                  <a:cs typeface="Sassoon Infant Rg" pitchFamily="50" charset="0"/>
                </a:rPr>
                <a:t>A biography is a life story written in chronological order.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latin typeface="Sassoon Infant Rg" pitchFamily="50" charset="0"/>
                  <a:ea typeface="Sassoon Infant Rg" pitchFamily="50" charset="0"/>
                  <a:cs typeface="Sassoon Infant Rg" pitchFamily="50" charset="0"/>
                </a:rPr>
                <a:t>It can include information about when and where the subject was born, their childhood, important events in their lives including information about what they did or achieved. 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latin typeface="Sassoon Infant Rg" pitchFamily="50" charset="0"/>
                  <a:ea typeface="Sassoon Infant Rg" pitchFamily="50" charset="0"/>
                  <a:cs typeface="Sassoon Infant Rg" pitchFamily="50" charset="0"/>
                </a:rPr>
                <a:t>If the person is no longer alive, it may include information about when and how they died. 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latin typeface="Sassoon Infant Rg" pitchFamily="50" charset="0"/>
                  <a:ea typeface="Sassoon Infant Rg" pitchFamily="50" charset="0"/>
                  <a:cs typeface="Sassoon Infant Rg" pitchFamily="50" charset="0"/>
                </a:rPr>
                <a:t>The biography may also include direct quotes from the subject or quotes from others about the subject.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716B8-8226-4839-9E82-574F1B3AE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120" y="11976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latin typeface="Twinkl" pitchFamily="2" charset="0"/>
              </a:rPr>
              <a:t>Before we begin our </a:t>
            </a:r>
            <a:r>
              <a:rPr lang="en-GB" sz="2400" b="1" dirty="0">
                <a:latin typeface="Twinkl" pitchFamily="2" charset="0"/>
              </a:rPr>
              <a:t>sentence stacking lessons, </a:t>
            </a:r>
            <a:r>
              <a:rPr lang="en-GB" sz="2400" dirty="0">
                <a:latin typeface="Twinkl" pitchFamily="2" charset="0"/>
              </a:rPr>
              <a:t>we need to understand what a biography is made up of, and what a complete biography looks like. </a:t>
            </a:r>
          </a:p>
          <a:p>
            <a:pPr marL="0" indent="0">
              <a:buNone/>
            </a:pPr>
            <a:endParaRPr lang="en-GB" sz="2400" dirty="0">
              <a:latin typeface="Twinkl" pitchFamily="2" charset="0"/>
            </a:endParaRPr>
          </a:p>
          <a:p>
            <a:pPr marL="0" indent="0">
              <a:buNone/>
            </a:pPr>
            <a:r>
              <a:rPr lang="en-GB" sz="2400" dirty="0">
                <a:latin typeface="Twinkl" pitchFamily="2" charset="0"/>
              </a:rPr>
              <a:t>To help us with that, we can use non-fiction shapes. Here are the shapes that make up a </a:t>
            </a:r>
            <a:r>
              <a:rPr lang="en-GB" sz="2400" b="1" dirty="0">
                <a:latin typeface="Twinkl" pitchFamily="2" charset="0"/>
              </a:rPr>
              <a:t>biography. </a:t>
            </a:r>
          </a:p>
          <a:p>
            <a:pPr marL="0" indent="0">
              <a:buNone/>
            </a:pPr>
            <a:endParaRPr lang="en-GB" sz="2400" b="1" dirty="0">
              <a:latin typeface="Twinkl" pitchFamily="2" charset="0"/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rgbClr val="FF0000"/>
                </a:solidFill>
                <a:latin typeface="Twinkl" pitchFamily="2" charset="0"/>
              </a:rPr>
              <a:t>*See how many shapes you can identify the meaning of.*</a:t>
            </a:r>
            <a:endParaRPr lang="en-GB" dirty="0">
              <a:solidFill>
                <a:srgbClr val="FF0000"/>
              </a:solidFill>
              <a:latin typeface="Twinkl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FB6809-BDCD-400A-84F4-E011D8DAFA7C}"/>
              </a:ext>
            </a:extLst>
          </p:cNvPr>
          <p:cNvSpPr/>
          <p:nvPr/>
        </p:nvSpPr>
        <p:spPr>
          <a:xfrm>
            <a:off x="555680" y="274320"/>
            <a:ext cx="6752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Shapes for a Biography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1AD591-BF34-4280-ACC2-621E0A563EC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77" y="4455558"/>
            <a:ext cx="10515600" cy="201676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0C66EEF-A73C-412A-936C-696AC8E42777}"/>
              </a:ext>
            </a:extLst>
          </p:cNvPr>
          <p:cNvSpPr/>
          <p:nvPr/>
        </p:nvSpPr>
        <p:spPr>
          <a:xfrm>
            <a:off x="6906850" y="5548988"/>
            <a:ext cx="2237149" cy="801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58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78C5A-9940-45E8-9508-E8642D4EC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41B5E-B927-464D-B87D-3BC83ABF3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u="sng" dirty="0"/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441771-34BB-4752-895F-9A2161F8572C}"/>
              </a:ext>
            </a:extLst>
          </p:cNvPr>
          <p:cNvSpPr/>
          <p:nvPr/>
        </p:nvSpPr>
        <p:spPr>
          <a:xfrm>
            <a:off x="1104641" y="566241"/>
            <a:ext cx="2220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Shapes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22B548-564A-464E-86E4-B3C8448D8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0766" y="2909896"/>
            <a:ext cx="1699834" cy="1028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8387FEF-4AC9-4EDD-B99C-9A39C5CFD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400" y="1851086"/>
            <a:ext cx="1676400" cy="762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1C4B9D3-7CB1-4AE2-AA40-5ED63F1881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641" y="4044860"/>
            <a:ext cx="1676400" cy="9239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B9F20BD-2244-4999-822B-7773FE0492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641" y="2939003"/>
            <a:ext cx="1700269" cy="77994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F7EE46C-30DC-453D-AE6E-35E0D53B3E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4641" y="5321970"/>
            <a:ext cx="1950533" cy="93625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EF1AFA1-15B9-4D26-AF8C-34FA2C2849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0766" y="4165212"/>
            <a:ext cx="1962150" cy="8572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FABCE2A-B929-4E64-9EE8-1E04B56D7A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17690" y="1787002"/>
            <a:ext cx="1962150" cy="88115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F46974F-94CA-45BA-A9F6-3C41042CA61C}"/>
              </a:ext>
            </a:extLst>
          </p:cNvPr>
          <p:cNvSpPr txBox="1"/>
          <p:nvPr/>
        </p:nvSpPr>
        <p:spPr>
          <a:xfrm>
            <a:off x="3017520" y="1851086"/>
            <a:ext cx="2743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Twinkl" pitchFamily="2" charset="0"/>
              </a:rPr>
              <a:t>Information about the person’s life/upbringing.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4B2CB0-430D-4AF6-B7CD-90EDEF74C5DB}"/>
              </a:ext>
            </a:extLst>
          </p:cNvPr>
          <p:cNvSpPr txBox="1"/>
          <p:nvPr/>
        </p:nvSpPr>
        <p:spPr>
          <a:xfrm>
            <a:off x="3017520" y="2939003"/>
            <a:ext cx="28956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Twinkl" pitchFamily="2" charset="0"/>
              </a:rPr>
              <a:t>Facts/events that occurred early on in his/her life.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6D5C07-42E7-4A8F-ABEA-84A090F379D6}"/>
              </a:ext>
            </a:extLst>
          </p:cNvPr>
          <p:cNvSpPr txBox="1"/>
          <p:nvPr/>
        </p:nvSpPr>
        <p:spPr>
          <a:xfrm>
            <a:off x="3008631" y="4169574"/>
            <a:ext cx="28956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Twinkl" pitchFamily="2" charset="0"/>
              </a:rPr>
              <a:t>An interesting, unusual fact.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140A59F-DDDD-446A-9750-B43E4595F5C7}"/>
              </a:ext>
            </a:extLst>
          </p:cNvPr>
          <p:cNvSpPr txBox="1"/>
          <p:nvPr/>
        </p:nvSpPr>
        <p:spPr>
          <a:xfrm>
            <a:off x="3321615" y="5439631"/>
            <a:ext cx="28956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Twinkl" pitchFamily="2" charset="0"/>
              </a:rPr>
              <a:t>Main achievements/successes for this person.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A59A7D-BA76-4847-A621-95E2786CF5EF}"/>
              </a:ext>
            </a:extLst>
          </p:cNvPr>
          <p:cNvSpPr txBox="1"/>
          <p:nvPr/>
        </p:nvSpPr>
        <p:spPr>
          <a:xfrm>
            <a:off x="9097010" y="1744823"/>
            <a:ext cx="2743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Twinkl" pitchFamily="2" charset="0"/>
              </a:rPr>
              <a:t>Something significant that happened towards the end of their life.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2317567-1955-4DBC-AF15-65604CE1C5D7}"/>
              </a:ext>
            </a:extLst>
          </p:cNvPr>
          <p:cNvSpPr txBox="1"/>
          <p:nvPr/>
        </p:nvSpPr>
        <p:spPr>
          <a:xfrm>
            <a:off x="9112885" y="2872923"/>
            <a:ext cx="2743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Twinkl" pitchFamily="2" charset="0"/>
              </a:rPr>
              <a:t>The moment the person reached their main goal.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4E5707-093C-4A52-9AA0-E9E7FDE8DA2A}"/>
              </a:ext>
            </a:extLst>
          </p:cNvPr>
          <p:cNvSpPr txBox="1"/>
          <p:nvPr/>
        </p:nvSpPr>
        <p:spPr>
          <a:xfrm>
            <a:off x="9183369" y="4270671"/>
            <a:ext cx="2743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Twinkl" pitchFamily="2" charset="0"/>
              </a:rPr>
              <a:t>Information about their death and their memory.</a:t>
            </a:r>
          </a:p>
        </p:txBody>
      </p:sp>
    </p:spTree>
    <p:extLst>
      <p:ext uri="{BB962C8B-B14F-4D97-AF65-F5344CB8AC3E}">
        <p14:creationId xmlns:p14="http://schemas.microsoft.com/office/powerpoint/2010/main" val="101226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41B5E-B927-464D-B87D-3BC83ABF3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winkl" pitchFamily="2" charset="0"/>
              </a:rPr>
              <a:t>Piece together the biography on Frida Kahlo.</a:t>
            </a:r>
            <a:endParaRPr lang="en-GB" u="sng" dirty="0">
              <a:latin typeface="Twinkl" pitchFamily="2" charset="0"/>
            </a:endParaRPr>
          </a:p>
          <a:p>
            <a:r>
              <a:rPr lang="en-GB" dirty="0">
                <a:latin typeface="Twinkl" pitchFamily="2" charset="0"/>
              </a:rPr>
              <a:t>Use the </a:t>
            </a:r>
            <a:r>
              <a:rPr lang="en-GB" b="1" dirty="0">
                <a:latin typeface="Twinkl" pitchFamily="2" charset="0"/>
              </a:rPr>
              <a:t>vocabulary </a:t>
            </a:r>
            <a:r>
              <a:rPr lang="en-GB" dirty="0">
                <a:latin typeface="Twinkl" pitchFamily="2" charset="0"/>
              </a:rPr>
              <a:t>to help you. E.g. ‘finally’ would imply that this part would go near the end of the biography. </a:t>
            </a:r>
          </a:p>
          <a:p>
            <a:r>
              <a:rPr lang="en-GB" dirty="0">
                <a:latin typeface="Twinkl" pitchFamily="2" charset="0"/>
              </a:rPr>
              <a:t>Read the sub-headings to give you clues on the </a:t>
            </a:r>
            <a:r>
              <a:rPr lang="en-GB" b="1" dirty="0">
                <a:latin typeface="Twinkl" pitchFamily="2" charset="0"/>
              </a:rPr>
              <a:t>chronological order </a:t>
            </a:r>
            <a:r>
              <a:rPr lang="en-GB" dirty="0">
                <a:latin typeface="Twinkl" pitchFamily="2" charset="0"/>
              </a:rPr>
              <a:t>of the text. </a:t>
            </a:r>
          </a:p>
          <a:p>
            <a:pPr algn="ctr"/>
            <a:endParaRPr lang="en-GB" dirty="0">
              <a:solidFill>
                <a:srgbClr val="FF0000"/>
              </a:solidFill>
              <a:latin typeface="Twinkl" pitchFamily="2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  <a:latin typeface="Twinkl" pitchFamily="2" charset="0"/>
              </a:rPr>
              <a:t>*CT to piece together the biography for the working wall.*</a:t>
            </a:r>
          </a:p>
          <a:p>
            <a:endParaRPr lang="en-GB" u="sng" dirty="0"/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441771-34BB-4752-895F-9A2161F8572C}"/>
              </a:ext>
            </a:extLst>
          </p:cNvPr>
          <p:cNvSpPr/>
          <p:nvPr/>
        </p:nvSpPr>
        <p:spPr>
          <a:xfrm>
            <a:off x="600498" y="566241"/>
            <a:ext cx="49559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Task 1: Structure</a:t>
            </a:r>
          </a:p>
        </p:txBody>
      </p:sp>
    </p:spTree>
    <p:extLst>
      <p:ext uri="{BB962C8B-B14F-4D97-AF65-F5344CB8AC3E}">
        <p14:creationId xmlns:p14="http://schemas.microsoft.com/office/powerpoint/2010/main" val="3571815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41B5E-B927-464D-B87D-3BC83ABF3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843280"/>
            <a:ext cx="10927080" cy="5831840"/>
          </a:xfrm>
        </p:spPr>
        <p:txBody>
          <a:bodyPr>
            <a:normAutofit fontScale="70000" lnSpcReduction="20000"/>
          </a:bodyPr>
          <a:lstStyle/>
          <a:p>
            <a:r>
              <a:rPr lang="en-GB" sz="2400" dirty="0">
                <a:latin typeface="Twinkl" pitchFamily="2" charset="0"/>
              </a:rPr>
              <a:t>In your book, we are going to note down the </a:t>
            </a:r>
            <a:r>
              <a:rPr lang="en-GB" sz="2400" b="1" dirty="0">
                <a:latin typeface="Twinkl" pitchFamily="2" charset="0"/>
              </a:rPr>
              <a:t>shapes </a:t>
            </a:r>
            <a:r>
              <a:rPr lang="en-GB" sz="2400" dirty="0">
                <a:latin typeface="Twinkl" pitchFamily="2" charset="0"/>
              </a:rPr>
              <a:t>of the biography, along with an example of the shape being used in the text. </a:t>
            </a:r>
          </a:p>
          <a:p>
            <a:pPr marL="0" indent="0">
              <a:buNone/>
            </a:pPr>
            <a:r>
              <a:rPr lang="en-GB" sz="2400" b="1" u="sng" dirty="0">
                <a:latin typeface="Twinkl" pitchFamily="2" charset="0"/>
              </a:rPr>
              <a:t>Here is an example of this from Term 2:</a:t>
            </a:r>
          </a:p>
          <a:p>
            <a:pPr algn="ctr"/>
            <a:endParaRPr lang="en-GB" dirty="0">
              <a:solidFill>
                <a:srgbClr val="FF0000"/>
              </a:solidFill>
              <a:latin typeface="Twinkl" pitchFamily="2" charset="0"/>
            </a:endParaRP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  <a:latin typeface="Twinkl" pitchFamily="2" charset="0"/>
            </a:endParaRP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  <a:latin typeface="Twinkl" pitchFamily="2" charset="0"/>
            </a:endParaRP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  <a:latin typeface="Twinkl" pitchFamily="2" charset="0"/>
            </a:endParaRP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  <a:latin typeface="Twinkl" pitchFamily="2" charset="0"/>
            </a:endParaRP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  <a:latin typeface="Twinkl" pitchFamily="2" charset="0"/>
            </a:endParaRP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  <a:latin typeface="Twinkl" pitchFamily="2" charset="0"/>
            </a:endParaRP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  <a:latin typeface="Twinkl" pitchFamily="2" charset="0"/>
            </a:endParaRP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  <a:latin typeface="Twinkl" pitchFamily="2" charset="0"/>
            </a:endParaRP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  <a:latin typeface="Twinkl" pitchFamily="2" charset="0"/>
            </a:endParaRP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  <a:latin typeface="Twinkl" pitchFamily="2" charset="0"/>
            </a:endParaRP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  <a:latin typeface="Twinkl" pitchFamily="2" charset="0"/>
            </a:endParaRP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  <a:latin typeface="Twinkl" pitchFamily="2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  <a:latin typeface="Twinkl" pitchFamily="2" charset="0"/>
              </a:rPr>
              <a:t>*CT to piece together the biography for the working wall.*</a:t>
            </a:r>
          </a:p>
          <a:p>
            <a:endParaRPr lang="en-GB" u="sng" dirty="0"/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441771-34BB-4752-895F-9A2161F8572C}"/>
              </a:ext>
            </a:extLst>
          </p:cNvPr>
          <p:cNvSpPr/>
          <p:nvPr/>
        </p:nvSpPr>
        <p:spPr>
          <a:xfrm>
            <a:off x="127944" y="0"/>
            <a:ext cx="4316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Task 2: Shapes</a:t>
            </a:r>
          </a:p>
        </p:txBody>
      </p:sp>
      <p:pic>
        <p:nvPicPr>
          <p:cNvPr id="5122" name="Picture 2" descr="Image preview">
            <a:extLst>
              <a:ext uri="{FF2B5EF4-FFF2-40B4-BE49-F238E27FC236}">
                <a16:creationId xmlns:a16="http://schemas.microsoft.com/office/drawing/2014/main" id="{C5F65E3E-759D-4E44-847F-A3E55093E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27" y="1766610"/>
            <a:ext cx="3452492" cy="4044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preview">
            <a:extLst>
              <a:ext uri="{FF2B5EF4-FFF2-40B4-BE49-F238E27FC236}">
                <a16:creationId xmlns:a16="http://schemas.microsoft.com/office/drawing/2014/main" id="{99E6E1FE-3018-4B63-B975-CCE028ED0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333" y="1238665"/>
            <a:ext cx="6147787" cy="438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9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7" name="Group 10">
            <a:extLst>
              <a:ext uri="{FF2B5EF4-FFF2-40B4-BE49-F238E27FC236}">
                <a16:creationId xmlns:a16="http://schemas.microsoft.com/office/drawing/2014/main" id="{0E3ADF5E-1872-42BC-8990-0E36581303DE}"/>
              </a:ext>
            </a:extLst>
          </p:cNvPr>
          <p:cNvGrpSpPr>
            <a:grpSpLocks/>
          </p:cNvGrpSpPr>
          <p:nvPr/>
        </p:nvGrpSpPr>
        <p:grpSpPr bwMode="auto">
          <a:xfrm>
            <a:off x="812800" y="804549"/>
            <a:ext cx="10586719" cy="2477442"/>
            <a:chOff x="1007604" y="1556792"/>
            <a:chExt cx="7128792" cy="187220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B8F1E88-6156-4DF3-8521-AEBAD543EC8F}"/>
                </a:ext>
              </a:extLst>
            </p:cNvPr>
            <p:cNvSpPr/>
            <p:nvPr/>
          </p:nvSpPr>
          <p:spPr>
            <a:xfrm>
              <a:off x="1007604" y="1556792"/>
              <a:ext cx="7128792" cy="18722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274" name="TextBox 5">
              <a:extLst>
                <a:ext uri="{FF2B5EF4-FFF2-40B4-BE49-F238E27FC236}">
                  <a16:creationId xmlns:a16="http://schemas.microsoft.com/office/drawing/2014/main" id="{9B8E4A9A-E10C-4C36-B5C3-BD07646F72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3628" y="1831176"/>
              <a:ext cx="6696744" cy="1372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800" dirty="0">
                  <a:latin typeface="Sassoon Infant Rg" pitchFamily="50" charset="0"/>
                  <a:ea typeface="Sassoon Infant Rg" pitchFamily="50" charset="0"/>
                  <a:cs typeface="Arial" panose="020B0604020202020204" pitchFamily="34" charset="0"/>
                </a:rPr>
                <a:t>You have </a:t>
              </a:r>
              <a:r>
                <a:rPr lang="en-GB" altLang="en-US" sz="2800" b="1" dirty="0">
                  <a:latin typeface="Sassoon Infant Rg" pitchFamily="50" charset="0"/>
                  <a:ea typeface="Sassoon Infant Rg" pitchFamily="50" charset="0"/>
                  <a:cs typeface="Arial" panose="020B0604020202020204" pitchFamily="34" charset="0"/>
                </a:rPr>
                <a:t>5 minutes </a:t>
              </a:r>
              <a:r>
                <a:rPr lang="en-GB" altLang="en-US" sz="2800" dirty="0">
                  <a:latin typeface="Sassoon Infant Rg" pitchFamily="50" charset="0"/>
                  <a:ea typeface="Sassoon Infant Rg" pitchFamily="50" charset="0"/>
                  <a:cs typeface="Arial" panose="020B0604020202020204" pitchFamily="34" charset="0"/>
                </a:rPr>
                <a:t>to tell your partner as much </a:t>
              </a:r>
              <a:r>
                <a:rPr lang="en-GB" altLang="en-US" sz="2800" b="1" dirty="0">
                  <a:latin typeface="Sassoon Infant Rg" pitchFamily="50" charset="0"/>
                  <a:ea typeface="Sassoon Infant Rg" pitchFamily="50" charset="0"/>
                  <a:cs typeface="Arial" panose="020B0604020202020204" pitchFamily="34" charset="0"/>
                </a:rPr>
                <a:t>information about yourself </a:t>
              </a:r>
              <a:r>
                <a:rPr lang="en-GB" altLang="en-US" sz="2800" dirty="0">
                  <a:latin typeface="Sassoon Infant Rg" pitchFamily="50" charset="0"/>
                  <a:ea typeface="Sassoon Infant Rg" pitchFamily="50" charset="0"/>
                  <a:cs typeface="Arial" panose="020B0604020202020204" pitchFamily="34" charset="0"/>
                </a:rPr>
                <a:t>as possible to enable them to write a short biography of your life so far. Try to give the information in </a:t>
              </a:r>
              <a:r>
                <a:rPr lang="en-GB" altLang="en-US" sz="2800" b="1" dirty="0">
                  <a:latin typeface="Sassoon Infant Rg" pitchFamily="50" charset="0"/>
                  <a:ea typeface="Sassoon Infant Rg" pitchFamily="50" charset="0"/>
                  <a:cs typeface="Arial" panose="020B0604020202020204" pitchFamily="34" charset="0"/>
                </a:rPr>
                <a:t>chronological</a:t>
              </a:r>
              <a:r>
                <a:rPr lang="en-GB" altLang="en-US" sz="2800" dirty="0">
                  <a:latin typeface="Sassoon Infant Rg" pitchFamily="50" charset="0"/>
                  <a:ea typeface="Sassoon Infant Rg" pitchFamily="50" charset="0"/>
                  <a:cs typeface="Arial" panose="020B0604020202020204" pitchFamily="34" charset="0"/>
                </a:rPr>
                <a:t> order. You might want to make some quick notes.</a:t>
              </a:r>
            </a:p>
          </p:txBody>
        </p:sp>
      </p:grpSp>
      <p:grpSp>
        <p:nvGrpSpPr>
          <p:cNvPr id="11268" name="Group 11">
            <a:extLst>
              <a:ext uri="{FF2B5EF4-FFF2-40B4-BE49-F238E27FC236}">
                <a16:creationId xmlns:a16="http://schemas.microsoft.com/office/drawing/2014/main" id="{953173EF-C6C1-4833-8167-51C47785B429}"/>
              </a:ext>
            </a:extLst>
          </p:cNvPr>
          <p:cNvGrpSpPr>
            <a:grpSpLocks/>
          </p:cNvGrpSpPr>
          <p:nvPr/>
        </p:nvGrpSpPr>
        <p:grpSpPr bwMode="auto">
          <a:xfrm>
            <a:off x="2056131" y="3386705"/>
            <a:ext cx="8337549" cy="3024504"/>
            <a:chOff x="1060762" y="3574622"/>
            <a:chExt cx="7128792" cy="265659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97A6D29-A2B0-4C49-95DA-C1F2B8BA036A}"/>
                </a:ext>
              </a:extLst>
            </p:cNvPr>
            <p:cNvSpPr/>
            <p:nvPr/>
          </p:nvSpPr>
          <p:spPr>
            <a:xfrm>
              <a:off x="1060762" y="3574622"/>
              <a:ext cx="7128792" cy="2656590"/>
            </a:xfrm>
            <a:prstGeom prst="rect">
              <a:avLst/>
            </a:prstGeom>
            <a:solidFill>
              <a:srgbClr val="FFF3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pic>
          <p:nvPicPr>
            <p:cNvPr id="11270" name="Picture 2">
              <a:extLst>
                <a:ext uri="{FF2B5EF4-FFF2-40B4-BE49-F238E27FC236}">
                  <a16:creationId xmlns:a16="http://schemas.microsoft.com/office/drawing/2014/main" id="{425E4D98-BBD2-4E38-8296-1EF1A5ED25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926"/>
            <a:stretch>
              <a:fillRect/>
            </a:stretch>
          </p:blipFill>
          <p:spPr bwMode="auto">
            <a:xfrm>
              <a:off x="1060762" y="4286996"/>
              <a:ext cx="4031521" cy="1944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1" name="Rectangle 3">
              <a:extLst>
                <a:ext uri="{FF2B5EF4-FFF2-40B4-BE49-F238E27FC236}">
                  <a16:creationId xmlns:a16="http://schemas.microsoft.com/office/drawing/2014/main" id="{687E2DBD-E582-49B1-ABEB-CE4F418F7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7783" y="3645024"/>
              <a:ext cx="24654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800" b="1" dirty="0">
                  <a:latin typeface="Sassoon Infant Rg" pitchFamily="50" charset="0"/>
                  <a:ea typeface="Sassoon Infant Rg" pitchFamily="50" charset="0"/>
                  <a:cs typeface="Arial" panose="020B0604020202020204" pitchFamily="34" charset="0"/>
                </a:rPr>
                <a:t>Points to mention:</a:t>
              </a:r>
            </a:p>
          </p:txBody>
        </p:sp>
        <p:sp>
          <p:nvSpPr>
            <p:cNvPr id="11272" name="Rectangle 5">
              <a:extLst>
                <a:ext uri="{FF2B5EF4-FFF2-40B4-BE49-F238E27FC236}">
                  <a16:creationId xmlns:a16="http://schemas.microsoft.com/office/drawing/2014/main" id="{608DC1C5-4591-4661-8F48-E7A1445F1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073" y="4149080"/>
              <a:ext cx="2880320" cy="1946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en-US" sz="1600" b="1" dirty="0">
                  <a:latin typeface="Sassoon Infant Rg" pitchFamily="50" charset="0"/>
                  <a:ea typeface="Sassoon Infant Rg" pitchFamily="50" charset="0"/>
                  <a:cs typeface="Arial" panose="020B0604020202020204" pitchFamily="34" charset="0"/>
                </a:rPr>
                <a:t>Where and when you were born</a:t>
              </a:r>
            </a:p>
            <a:p>
              <a:pPr>
                <a:spcBef>
                  <a:spcPct val="0"/>
                </a:spcBef>
              </a:pPr>
              <a:endParaRPr lang="en-GB" altLang="en-US" sz="1600" b="1" dirty="0">
                <a:latin typeface="Sassoon Infant Rg" pitchFamily="50" charset="0"/>
                <a:ea typeface="Sassoon Infant Rg" pitchFamily="50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</a:pPr>
              <a:r>
                <a:rPr lang="en-GB" altLang="en-US" sz="1600" b="1" dirty="0">
                  <a:latin typeface="Sassoon Infant Rg" pitchFamily="50" charset="0"/>
                  <a:ea typeface="Sassoon Infant Rg" pitchFamily="50" charset="0"/>
                  <a:cs typeface="Arial" panose="020B0604020202020204" pitchFamily="34" charset="0"/>
                </a:rPr>
                <a:t>Your family</a:t>
              </a:r>
            </a:p>
            <a:p>
              <a:pPr>
                <a:spcBef>
                  <a:spcPct val="0"/>
                </a:spcBef>
              </a:pPr>
              <a:endParaRPr lang="en-GB" altLang="en-US" sz="1600" b="1" dirty="0">
                <a:latin typeface="Sassoon Infant Rg" pitchFamily="50" charset="0"/>
                <a:ea typeface="Sassoon Infant Rg" pitchFamily="50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</a:pPr>
              <a:r>
                <a:rPr lang="en-GB" altLang="en-US" sz="1600" b="1" dirty="0">
                  <a:latin typeface="Sassoon Infant Rg" pitchFamily="50" charset="0"/>
                  <a:ea typeface="Sassoon Infant Rg" pitchFamily="50" charset="0"/>
                  <a:cs typeface="Arial" panose="020B0604020202020204" pitchFamily="34" charset="0"/>
                </a:rPr>
                <a:t>Significant events in your life </a:t>
              </a:r>
              <a:r>
                <a:rPr lang="en-GB" altLang="en-US" sz="1400" dirty="0">
                  <a:latin typeface="Sassoon Infant Rg" pitchFamily="50" charset="0"/>
                  <a:ea typeface="Sassoon Infant Rg" pitchFamily="50" charset="0"/>
                  <a:cs typeface="Arial" panose="020B0604020202020204" pitchFamily="34" charset="0"/>
                </a:rPr>
                <a:t>and feelings about these events (e.g. starting school, joining clubs, moving house, achievements etc.) 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4BE2D4A9-34A1-4611-A494-766F732B214D}"/>
              </a:ext>
            </a:extLst>
          </p:cNvPr>
          <p:cNvSpPr/>
          <p:nvPr/>
        </p:nvSpPr>
        <p:spPr>
          <a:xfrm>
            <a:off x="221496" y="0"/>
            <a:ext cx="2362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Plenary</a:t>
            </a:r>
            <a:endParaRPr lang="en-GB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612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Sassoon Infant Rg</vt:lpstr>
      <vt:lpstr>Twinkl</vt:lpstr>
      <vt:lpstr>Office Theme</vt:lpstr>
      <vt:lpstr>Wednesday 10th March</vt:lpstr>
      <vt:lpstr>Starter</vt:lpstr>
      <vt:lpstr>What is a biography?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10th March</dc:title>
  <dc:creator>kate Brunton</dc:creator>
  <cp:lastModifiedBy>kate Brunton</cp:lastModifiedBy>
  <cp:revision>8</cp:revision>
  <dcterms:created xsi:type="dcterms:W3CDTF">2021-03-06T23:21:36Z</dcterms:created>
  <dcterms:modified xsi:type="dcterms:W3CDTF">2021-03-07T09:02:30Z</dcterms:modified>
</cp:coreProperties>
</file>